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7" r:id="rId7"/>
    <p:sldId id="272" r:id="rId8"/>
    <p:sldId id="271" r:id="rId9"/>
    <p:sldId id="273" r:id="rId10"/>
    <p:sldId id="270" r:id="rId11"/>
    <p:sldId id="269" r:id="rId12"/>
    <p:sldId id="275" r:id="rId13"/>
    <p:sldId id="268" r:id="rId14"/>
    <p:sldId id="274" r:id="rId15"/>
    <p:sldId id="266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E5088F-D703-4018-A0BF-5D4D138C1CEB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0FBF9AE3-09E1-444E-B3CA-97EBB1CE69EE}">
      <dgm:prSet/>
      <dgm:spPr/>
      <dgm:t>
        <a:bodyPr/>
        <a:lstStyle/>
        <a:p>
          <a:r>
            <a:rPr lang="nl-NL"/>
            <a:t>Je kunt uitleggen wat er wordt bedoeld met beleving in relatie tot de vrijetijdssector</a:t>
          </a:r>
          <a:endParaRPr lang="en-US"/>
        </a:p>
      </dgm:t>
    </dgm:pt>
    <dgm:pt modelId="{BC1C9028-CA78-48B1-9BD2-BF2CD96EF16F}" type="parTrans" cxnId="{C81B6087-B69C-48DE-A926-A94CCD58DC56}">
      <dgm:prSet/>
      <dgm:spPr/>
      <dgm:t>
        <a:bodyPr/>
        <a:lstStyle/>
        <a:p>
          <a:endParaRPr lang="en-US"/>
        </a:p>
      </dgm:t>
    </dgm:pt>
    <dgm:pt modelId="{AA262D0E-A799-46C8-889A-9DD0C9FD0FDE}" type="sibTrans" cxnId="{C81B6087-B69C-48DE-A926-A94CCD58DC56}">
      <dgm:prSet/>
      <dgm:spPr/>
      <dgm:t>
        <a:bodyPr/>
        <a:lstStyle/>
        <a:p>
          <a:endParaRPr lang="en-US"/>
        </a:p>
      </dgm:t>
    </dgm:pt>
    <dgm:pt modelId="{F304B613-DACF-4B93-9FAD-582B1AB8316E}">
      <dgm:prSet/>
      <dgm:spPr/>
      <dgm:t>
        <a:bodyPr/>
        <a:lstStyle/>
        <a:p>
          <a:r>
            <a:rPr lang="nl-NL"/>
            <a:t>Je kunt uitleggen hoe een beleving tot stand komt aan de hand van het interactive experience model</a:t>
          </a:r>
          <a:endParaRPr lang="en-US"/>
        </a:p>
      </dgm:t>
    </dgm:pt>
    <dgm:pt modelId="{294E3CE4-2466-4AB2-857D-331EBDA6FA39}" type="parTrans" cxnId="{9086A64E-A774-4DFF-900D-4D13DF31D437}">
      <dgm:prSet/>
      <dgm:spPr/>
      <dgm:t>
        <a:bodyPr/>
        <a:lstStyle/>
        <a:p>
          <a:endParaRPr lang="en-US"/>
        </a:p>
      </dgm:t>
    </dgm:pt>
    <dgm:pt modelId="{E76FBB6B-E6F4-4606-85F9-AA29C87BAC82}" type="sibTrans" cxnId="{9086A64E-A774-4DFF-900D-4D13DF31D437}">
      <dgm:prSet/>
      <dgm:spPr/>
      <dgm:t>
        <a:bodyPr/>
        <a:lstStyle/>
        <a:p>
          <a:endParaRPr lang="en-US"/>
        </a:p>
      </dgm:t>
    </dgm:pt>
    <dgm:pt modelId="{BAB0BD6D-AF30-480C-9980-9DFEBE92DF2A}">
      <dgm:prSet/>
      <dgm:spPr/>
      <dgm:t>
        <a:bodyPr/>
        <a:lstStyle/>
        <a:p>
          <a:r>
            <a:rPr lang="nl-NL"/>
            <a:t>Je kunt belevingen in de VT-sector analyseren op basis van de belevenisbouwstenen</a:t>
          </a:r>
          <a:endParaRPr lang="en-US"/>
        </a:p>
      </dgm:t>
    </dgm:pt>
    <dgm:pt modelId="{CC7FA25F-DE7B-4098-87F1-217543489DE1}" type="parTrans" cxnId="{21630C46-8C69-4776-A107-11A81419EE2E}">
      <dgm:prSet/>
      <dgm:spPr/>
      <dgm:t>
        <a:bodyPr/>
        <a:lstStyle/>
        <a:p>
          <a:endParaRPr lang="en-US"/>
        </a:p>
      </dgm:t>
    </dgm:pt>
    <dgm:pt modelId="{308866B0-EE87-4FBB-9F2B-CAE444D0F44A}" type="sibTrans" cxnId="{21630C46-8C69-4776-A107-11A81419EE2E}">
      <dgm:prSet/>
      <dgm:spPr/>
      <dgm:t>
        <a:bodyPr/>
        <a:lstStyle/>
        <a:p>
          <a:endParaRPr lang="en-US"/>
        </a:p>
      </dgm:t>
    </dgm:pt>
    <dgm:pt modelId="{239A8129-4BA1-4101-8B8A-13E9BD4A4A39}">
      <dgm:prSet/>
      <dgm:spPr/>
      <dgm:t>
        <a:bodyPr/>
        <a:lstStyle/>
        <a:p>
          <a:r>
            <a:rPr lang="nl-NL"/>
            <a:t>Je kunt suggesties doen voor verbetering van de beleving op basis van de belevenisbouwstenen</a:t>
          </a:r>
          <a:endParaRPr lang="en-US"/>
        </a:p>
      </dgm:t>
    </dgm:pt>
    <dgm:pt modelId="{9E0F72BC-239D-4C77-BD5B-4466DAAE8E88}" type="parTrans" cxnId="{EC1B2FF3-1018-41F4-82A6-762FD557688E}">
      <dgm:prSet/>
      <dgm:spPr/>
      <dgm:t>
        <a:bodyPr/>
        <a:lstStyle/>
        <a:p>
          <a:endParaRPr lang="en-US"/>
        </a:p>
      </dgm:t>
    </dgm:pt>
    <dgm:pt modelId="{EE1B36B2-2655-4747-B1E7-0C926DF6260D}" type="sibTrans" cxnId="{EC1B2FF3-1018-41F4-82A6-762FD557688E}">
      <dgm:prSet/>
      <dgm:spPr/>
      <dgm:t>
        <a:bodyPr/>
        <a:lstStyle/>
        <a:p>
          <a:endParaRPr lang="en-US"/>
        </a:p>
      </dgm:t>
    </dgm:pt>
    <dgm:pt modelId="{45CD8795-3A64-4124-9F62-C0441B09B6BC}" type="pres">
      <dgm:prSet presAssocID="{54E5088F-D703-4018-A0BF-5D4D138C1CEB}" presName="linear" presStyleCnt="0">
        <dgm:presLayoutVars>
          <dgm:animLvl val="lvl"/>
          <dgm:resizeHandles val="exact"/>
        </dgm:presLayoutVars>
      </dgm:prSet>
      <dgm:spPr/>
    </dgm:pt>
    <dgm:pt modelId="{4AD9F5D9-55B6-4552-B32A-F9F511ABE3AB}" type="pres">
      <dgm:prSet presAssocID="{0FBF9AE3-09E1-444E-B3CA-97EBB1CE69E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6FE78B6-38F8-413A-8491-CF7D27181217}" type="pres">
      <dgm:prSet presAssocID="{AA262D0E-A799-46C8-889A-9DD0C9FD0FDE}" presName="spacer" presStyleCnt="0"/>
      <dgm:spPr/>
    </dgm:pt>
    <dgm:pt modelId="{ADCC42E3-A1F0-4AF6-8069-6C9D57BA5657}" type="pres">
      <dgm:prSet presAssocID="{F304B613-DACF-4B93-9FAD-582B1AB8316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704B8D3-95C3-4656-A326-EB26017FA197}" type="pres">
      <dgm:prSet presAssocID="{E76FBB6B-E6F4-4606-85F9-AA29C87BAC82}" presName="spacer" presStyleCnt="0"/>
      <dgm:spPr/>
    </dgm:pt>
    <dgm:pt modelId="{62AF55D1-A36A-4640-99BD-B1BF716660D8}" type="pres">
      <dgm:prSet presAssocID="{BAB0BD6D-AF30-480C-9980-9DFEBE92DF2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78C802-7F6E-40AC-951A-7909C464546A}" type="pres">
      <dgm:prSet presAssocID="{308866B0-EE87-4FBB-9F2B-CAE444D0F44A}" presName="spacer" presStyleCnt="0"/>
      <dgm:spPr/>
    </dgm:pt>
    <dgm:pt modelId="{3A9EE56E-0BBF-4D0C-8631-27507DAA6A42}" type="pres">
      <dgm:prSet presAssocID="{239A8129-4BA1-4101-8B8A-13E9BD4A4A3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1630C46-8C69-4776-A107-11A81419EE2E}" srcId="{54E5088F-D703-4018-A0BF-5D4D138C1CEB}" destId="{BAB0BD6D-AF30-480C-9980-9DFEBE92DF2A}" srcOrd="2" destOrd="0" parTransId="{CC7FA25F-DE7B-4098-87F1-217543489DE1}" sibTransId="{308866B0-EE87-4FBB-9F2B-CAE444D0F44A}"/>
    <dgm:cxn modelId="{9086A64E-A774-4DFF-900D-4D13DF31D437}" srcId="{54E5088F-D703-4018-A0BF-5D4D138C1CEB}" destId="{F304B613-DACF-4B93-9FAD-582B1AB8316E}" srcOrd="1" destOrd="0" parTransId="{294E3CE4-2466-4AB2-857D-331EBDA6FA39}" sibTransId="{E76FBB6B-E6F4-4606-85F9-AA29C87BAC82}"/>
    <dgm:cxn modelId="{C81B6087-B69C-48DE-A926-A94CCD58DC56}" srcId="{54E5088F-D703-4018-A0BF-5D4D138C1CEB}" destId="{0FBF9AE3-09E1-444E-B3CA-97EBB1CE69EE}" srcOrd="0" destOrd="0" parTransId="{BC1C9028-CA78-48B1-9BD2-BF2CD96EF16F}" sibTransId="{AA262D0E-A799-46C8-889A-9DD0C9FD0FDE}"/>
    <dgm:cxn modelId="{6DC7EC8F-0183-452C-9B0C-CC599E476BC7}" type="presOf" srcId="{0FBF9AE3-09E1-444E-B3CA-97EBB1CE69EE}" destId="{4AD9F5D9-55B6-4552-B32A-F9F511ABE3AB}" srcOrd="0" destOrd="0" presId="urn:microsoft.com/office/officeart/2005/8/layout/vList2"/>
    <dgm:cxn modelId="{3EA4D6A8-B772-41AA-A4F6-D5FB9BC2B4CF}" type="presOf" srcId="{BAB0BD6D-AF30-480C-9980-9DFEBE92DF2A}" destId="{62AF55D1-A36A-4640-99BD-B1BF716660D8}" srcOrd="0" destOrd="0" presId="urn:microsoft.com/office/officeart/2005/8/layout/vList2"/>
    <dgm:cxn modelId="{D505C6C2-3DF4-420B-8499-E26494E9C5A9}" type="presOf" srcId="{239A8129-4BA1-4101-8B8A-13E9BD4A4A39}" destId="{3A9EE56E-0BBF-4D0C-8631-27507DAA6A42}" srcOrd="0" destOrd="0" presId="urn:microsoft.com/office/officeart/2005/8/layout/vList2"/>
    <dgm:cxn modelId="{81F27CE1-BA5C-4E1C-A7A6-776ADA1BF884}" type="presOf" srcId="{54E5088F-D703-4018-A0BF-5D4D138C1CEB}" destId="{45CD8795-3A64-4124-9F62-C0441B09B6BC}" srcOrd="0" destOrd="0" presId="urn:microsoft.com/office/officeart/2005/8/layout/vList2"/>
    <dgm:cxn modelId="{4CE526ED-EB82-42EA-92C3-E50D325D42B6}" type="presOf" srcId="{F304B613-DACF-4B93-9FAD-582B1AB8316E}" destId="{ADCC42E3-A1F0-4AF6-8069-6C9D57BA5657}" srcOrd="0" destOrd="0" presId="urn:microsoft.com/office/officeart/2005/8/layout/vList2"/>
    <dgm:cxn modelId="{EC1B2FF3-1018-41F4-82A6-762FD557688E}" srcId="{54E5088F-D703-4018-A0BF-5D4D138C1CEB}" destId="{239A8129-4BA1-4101-8B8A-13E9BD4A4A39}" srcOrd="3" destOrd="0" parTransId="{9E0F72BC-239D-4C77-BD5B-4466DAAE8E88}" sibTransId="{EE1B36B2-2655-4747-B1E7-0C926DF6260D}"/>
    <dgm:cxn modelId="{53BE17E0-5358-4FF2-BEFC-A872388373E6}" type="presParOf" srcId="{45CD8795-3A64-4124-9F62-C0441B09B6BC}" destId="{4AD9F5D9-55B6-4552-B32A-F9F511ABE3AB}" srcOrd="0" destOrd="0" presId="urn:microsoft.com/office/officeart/2005/8/layout/vList2"/>
    <dgm:cxn modelId="{3194B6D0-EAA1-4CE3-B883-2BC99ADB5FE3}" type="presParOf" srcId="{45CD8795-3A64-4124-9F62-C0441B09B6BC}" destId="{F6FE78B6-38F8-413A-8491-CF7D27181217}" srcOrd="1" destOrd="0" presId="urn:microsoft.com/office/officeart/2005/8/layout/vList2"/>
    <dgm:cxn modelId="{C704B9BA-4836-4E11-8F68-38CD4E3DC989}" type="presParOf" srcId="{45CD8795-3A64-4124-9F62-C0441B09B6BC}" destId="{ADCC42E3-A1F0-4AF6-8069-6C9D57BA5657}" srcOrd="2" destOrd="0" presId="urn:microsoft.com/office/officeart/2005/8/layout/vList2"/>
    <dgm:cxn modelId="{13E8C47D-68A0-48B3-835E-947DB2CF52F1}" type="presParOf" srcId="{45CD8795-3A64-4124-9F62-C0441B09B6BC}" destId="{5704B8D3-95C3-4656-A326-EB26017FA197}" srcOrd="3" destOrd="0" presId="urn:microsoft.com/office/officeart/2005/8/layout/vList2"/>
    <dgm:cxn modelId="{7D011F71-D649-4DA3-B22F-003AE08591E5}" type="presParOf" srcId="{45CD8795-3A64-4124-9F62-C0441B09B6BC}" destId="{62AF55D1-A36A-4640-99BD-B1BF716660D8}" srcOrd="4" destOrd="0" presId="urn:microsoft.com/office/officeart/2005/8/layout/vList2"/>
    <dgm:cxn modelId="{D6A1509B-A378-405F-8AA8-D25606B96621}" type="presParOf" srcId="{45CD8795-3A64-4124-9F62-C0441B09B6BC}" destId="{4F78C802-7F6E-40AC-951A-7909C464546A}" srcOrd="5" destOrd="0" presId="urn:microsoft.com/office/officeart/2005/8/layout/vList2"/>
    <dgm:cxn modelId="{A5E5F717-B5CB-4126-93B9-8B570A46EC92}" type="presParOf" srcId="{45CD8795-3A64-4124-9F62-C0441B09B6BC}" destId="{3A9EE56E-0BBF-4D0C-8631-27507DAA6A4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F6350-C035-47EE-A86E-E5493F050C9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5A2AA5D-6A6E-4FC4-941E-EABE3E25032A}">
      <dgm:prSet phldrT="[Tekst]" custT="1"/>
      <dgm:spPr/>
      <dgm:t>
        <a:bodyPr/>
        <a:lstStyle/>
        <a:p>
          <a:endParaRPr lang="nl-NL" sz="2400" dirty="0"/>
        </a:p>
        <a:p>
          <a:r>
            <a:rPr lang="nl-NL" sz="2400" dirty="0"/>
            <a:t>Pure </a:t>
          </a:r>
          <a:r>
            <a:rPr lang="nl-NL" sz="2000" dirty="0" err="1"/>
            <a:t>leisure</a:t>
          </a:r>
          <a:endParaRPr lang="nl-NL" sz="2400" dirty="0"/>
        </a:p>
      </dgm:t>
    </dgm:pt>
    <dgm:pt modelId="{ACD8E893-FC17-47A3-9C12-42E510333EEA}" type="parTrans" cxnId="{40187504-0126-417A-B036-CCDCEA3F9949}">
      <dgm:prSet/>
      <dgm:spPr/>
      <dgm:t>
        <a:bodyPr/>
        <a:lstStyle/>
        <a:p>
          <a:endParaRPr lang="nl-NL"/>
        </a:p>
      </dgm:t>
    </dgm:pt>
    <dgm:pt modelId="{F13A45AC-FDF8-48F5-9409-CCFA58BD3DC4}" type="sibTrans" cxnId="{40187504-0126-417A-B036-CCDCEA3F9949}">
      <dgm:prSet/>
      <dgm:spPr/>
      <dgm:t>
        <a:bodyPr/>
        <a:lstStyle/>
        <a:p>
          <a:endParaRPr lang="nl-NL"/>
        </a:p>
      </dgm:t>
    </dgm:pt>
    <dgm:pt modelId="{19038631-9D6D-4E0E-B37D-7AF36EDE25EE}">
      <dgm:prSet phldrT="[Tekst]" custT="1"/>
      <dgm:spPr/>
      <dgm:t>
        <a:bodyPr/>
        <a:lstStyle/>
        <a:p>
          <a:r>
            <a:rPr lang="nl-NL" sz="2800" dirty="0"/>
            <a:t>Vrijetijdsactiviteiten</a:t>
          </a:r>
          <a:endParaRPr lang="nl-NL" sz="3200" dirty="0"/>
        </a:p>
      </dgm:t>
    </dgm:pt>
    <dgm:pt modelId="{053CFBD0-3922-44B1-BA9F-5BC128A02650}" type="parTrans" cxnId="{3DC1A09B-FFF5-4305-AA73-D97F30EB17EA}">
      <dgm:prSet/>
      <dgm:spPr/>
      <dgm:t>
        <a:bodyPr/>
        <a:lstStyle/>
        <a:p>
          <a:endParaRPr lang="nl-NL"/>
        </a:p>
      </dgm:t>
    </dgm:pt>
    <dgm:pt modelId="{DC7C91BC-6485-4975-9837-94D28C8A41B6}" type="sibTrans" cxnId="{3DC1A09B-FFF5-4305-AA73-D97F30EB17EA}">
      <dgm:prSet/>
      <dgm:spPr/>
      <dgm:t>
        <a:bodyPr/>
        <a:lstStyle/>
        <a:p>
          <a:endParaRPr lang="nl-NL"/>
        </a:p>
      </dgm:t>
    </dgm:pt>
    <dgm:pt modelId="{0A57032D-8C50-4C55-8591-6542DE497303}">
      <dgm:prSet phldrT="[Tekst]" custT="1"/>
      <dgm:spPr/>
      <dgm:t>
        <a:bodyPr/>
        <a:lstStyle/>
        <a:p>
          <a:r>
            <a:rPr lang="nl-NL" sz="4000" dirty="0"/>
            <a:t>Niet-werkactiviteiten</a:t>
          </a:r>
        </a:p>
      </dgm:t>
    </dgm:pt>
    <dgm:pt modelId="{97F1C3FF-4B38-4915-9176-5E93DC34F5C7}" type="parTrans" cxnId="{1436048B-425B-4EB2-A651-79DAB85892CB}">
      <dgm:prSet/>
      <dgm:spPr/>
      <dgm:t>
        <a:bodyPr/>
        <a:lstStyle/>
        <a:p>
          <a:endParaRPr lang="nl-NL"/>
        </a:p>
      </dgm:t>
    </dgm:pt>
    <dgm:pt modelId="{2EEA995A-6E01-4945-B725-EC5437ABBD8A}" type="sibTrans" cxnId="{1436048B-425B-4EB2-A651-79DAB85892CB}">
      <dgm:prSet/>
      <dgm:spPr/>
      <dgm:t>
        <a:bodyPr/>
        <a:lstStyle/>
        <a:p>
          <a:endParaRPr lang="nl-NL"/>
        </a:p>
      </dgm:t>
    </dgm:pt>
    <dgm:pt modelId="{5BA97C81-8A5B-4FFC-8FAA-AB5FBA44BBAC}" type="pres">
      <dgm:prSet presAssocID="{FE7F6350-C035-47EE-A86E-E5493F050C9E}" presName="Name0" presStyleCnt="0">
        <dgm:presLayoutVars>
          <dgm:dir/>
          <dgm:animLvl val="lvl"/>
          <dgm:resizeHandles val="exact"/>
        </dgm:presLayoutVars>
      </dgm:prSet>
      <dgm:spPr/>
    </dgm:pt>
    <dgm:pt modelId="{005035B1-6BCA-4A1B-B854-2472611E4BFE}" type="pres">
      <dgm:prSet presAssocID="{95A2AA5D-6A6E-4FC4-941E-EABE3E25032A}" presName="Name8" presStyleCnt="0"/>
      <dgm:spPr/>
    </dgm:pt>
    <dgm:pt modelId="{B93FECDC-50FC-4812-A491-A76E165AB8DD}" type="pres">
      <dgm:prSet presAssocID="{95A2AA5D-6A6E-4FC4-941E-EABE3E25032A}" presName="level" presStyleLbl="node1" presStyleIdx="0" presStyleCnt="3">
        <dgm:presLayoutVars>
          <dgm:chMax val="1"/>
          <dgm:bulletEnabled val="1"/>
        </dgm:presLayoutVars>
      </dgm:prSet>
      <dgm:spPr/>
    </dgm:pt>
    <dgm:pt modelId="{90B945E4-ADEE-4907-B912-2E78F29EC89D}" type="pres">
      <dgm:prSet presAssocID="{95A2AA5D-6A6E-4FC4-941E-EABE3E25032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F86C42D-5E32-4A8A-B2D8-633DA8F72518}" type="pres">
      <dgm:prSet presAssocID="{19038631-9D6D-4E0E-B37D-7AF36EDE25EE}" presName="Name8" presStyleCnt="0"/>
      <dgm:spPr/>
    </dgm:pt>
    <dgm:pt modelId="{9A4A1681-851F-4A1F-812C-5746DDFE3133}" type="pres">
      <dgm:prSet presAssocID="{19038631-9D6D-4E0E-B37D-7AF36EDE25EE}" presName="level" presStyleLbl="node1" presStyleIdx="1" presStyleCnt="3">
        <dgm:presLayoutVars>
          <dgm:chMax val="1"/>
          <dgm:bulletEnabled val="1"/>
        </dgm:presLayoutVars>
      </dgm:prSet>
      <dgm:spPr/>
    </dgm:pt>
    <dgm:pt modelId="{31358C4D-A296-4609-99EF-71694231DF8C}" type="pres">
      <dgm:prSet presAssocID="{19038631-9D6D-4E0E-B37D-7AF36EDE25E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DCBE594-7B83-416F-A548-33F9D4CB3A84}" type="pres">
      <dgm:prSet presAssocID="{0A57032D-8C50-4C55-8591-6542DE497303}" presName="Name8" presStyleCnt="0"/>
      <dgm:spPr/>
    </dgm:pt>
    <dgm:pt modelId="{1001D812-3780-4062-926B-39F5F3E5AF62}" type="pres">
      <dgm:prSet presAssocID="{0A57032D-8C50-4C55-8591-6542DE497303}" presName="level" presStyleLbl="node1" presStyleIdx="2" presStyleCnt="3">
        <dgm:presLayoutVars>
          <dgm:chMax val="1"/>
          <dgm:bulletEnabled val="1"/>
        </dgm:presLayoutVars>
      </dgm:prSet>
      <dgm:spPr/>
    </dgm:pt>
    <dgm:pt modelId="{ACE6F181-B13B-4642-998E-225614F067EC}" type="pres">
      <dgm:prSet presAssocID="{0A57032D-8C50-4C55-8591-6542DE497303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0187504-0126-417A-B036-CCDCEA3F9949}" srcId="{FE7F6350-C035-47EE-A86E-E5493F050C9E}" destId="{95A2AA5D-6A6E-4FC4-941E-EABE3E25032A}" srcOrd="0" destOrd="0" parTransId="{ACD8E893-FC17-47A3-9C12-42E510333EEA}" sibTransId="{F13A45AC-FDF8-48F5-9409-CCFA58BD3DC4}"/>
    <dgm:cxn modelId="{483F010F-1B1D-498E-BCDA-C45D6CEFA4F5}" type="presOf" srcId="{95A2AA5D-6A6E-4FC4-941E-EABE3E25032A}" destId="{90B945E4-ADEE-4907-B912-2E78F29EC89D}" srcOrd="1" destOrd="0" presId="urn:microsoft.com/office/officeart/2005/8/layout/pyramid1"/>
    <dgm:cxn modelId="{3EE57C11-7C01-4A0D-AB17-CF9A282D8B55}" type="presOf" srcId="{95A2AA5D-6A6E-4FC4-941E-EABE3E25032A}" destId="{B93FECDC-50FC-4812-A491-A76E165AB8DD}" srcOrd="0" destOrd="0" presId="urn:microsoft.com/office/officeart/2005/8/layout/pyramid1"/>
    <dgm:cxn modelId="{1E083867-5A1C-496E-B499-E0227120E416}" type="presOf" srcId="{FE7F6350-C035-47EE-A86E-E5493F050C9E}" destId="{5BA97C81-8A5B-4FFC-8FAA-AB5FBA44BBAC}" srcOrd="0" destOrd="0" presId="urn:microsoft.com/office/officeart/2005/8/layout/pyramid1"/>
    <dgm:cxn modelId="{2D27D079-6816-4AE0-A897-810F2EAF1E5E}" type="presOf" srcId="{0A57032D-8C50-4C55-8591-6542DE497303}" destId="{ACE6F181-B13B-4642-998E-225614F067EC}" srcOrd="1" destOrd="0" presId="urn:microsoft.com/office/officeart/2005/8/layout/pyramid1"/>
    <dgm:cxn modelId="{1436048B-425B-4EB2-A651-79DAB85892CB}" srcId="{FE7F6350-C035-47EE-A86E-E5493F050C9E}" destId="{0A57032D-8C50-4C55-8591-6542DE497303}" srcOrd="2" destOrd="0" parTransId="{97F1C3FF-4B38-4915-9176-5E93DC34F5C7}" sibTransId="{2EEA995A-6E01-4945-B725-EC5437ABBD8A}"/>
    <dgm:cxn modelId="{3DC1A09B-FFF5-4305-AA73-D97F30EB17EA}" srcId="{FE7F6350-C035-47EE-A86E-E5493F050C9E}" destId="{19038631-9D6D-4E0E-B37D-7AF36EDE25EE}" srcOrd="1" destOrd="0" parTransId="{053CFBD0-3922-44B1-BA9F-5BC128A02650}" sibTransId="{DC7C91BC-6485-4975-9837-94D28C8A41B6}"/>
    <dgm:cxn modelId="{A9C4EC9D-88A7-41CD-BBD0-7EEF03F5FEE8}" type="presOf" srcId="{19038631-9D6D-4E0E-B37D-7AF36EDE25EE}" destId="{31358C4D-A296-4609-99EF-71694231DF8C}" srcOrd="1" destOrd="0" presId="urn:microsoft.com/office/officeart/2005/8/layout/pyramid1"/>
    <dgm:cxn modelId="{04B161E1-B29E-4B7E-95BE-2BDF412B6016}" type="presOf" srcId="{0A57032D-8C50-4C55-8591-6542DE497303}" destId="{1001D812-3780-4062-926B-39F5F3E5AF62}" srcOrd="0" destOrd="0" presId="urn:microsoft.com/office/officeart/2005/8/layout/pyramid1"/>
    <dgm:cxn modelId="{A83A2EFE-E4F1-4464-8B75-8152BB1C254C}" type="presOf" srcId="{19038631-9D6D-4E0E-B37D-7AF36EDE25EE}" destId="{9A4A1681-851F-4A1F-812C-5746DDFE3133}" srcOrd="0" destOrd="0" presId="urn:microsoft.com/office/officeart/2005/8/layout/pyramid1"/>
    <dgm:cxn modelId="{3C69061F-C112-46CB-8106-9C2CBC778E19}" type="presParOf" srcId="{5BA97C81-8A5B-4FFC-8FAA-AB5FBA44BBAC}" destId="{005035B1-6BCA-4A1B-B854-2472611E4BFE}" srcOrd="0" destOrd="0" presId="urn:microsoft.com/office/officeart/2005/8/layout/pyramid1"/>
    <dgm:cxn modelId="{AD15E1A6-3D02-45EC-A44C-B6B81C2A1F40}" type="presParOf" srcId="{005035B1-6BCA-4A1B-B854-2472611E4BFE}" destId="{B93FECDC-50FC-4812-A491-A76E165AB8DD}" srcOrd="0" destOrd="0" presId="urn:microsoft.com/office/officeart/2005/8/layout/pyramid1"/>
    <dgm:cxn modelId="{D6A933BE-083F-41B7-97EA-0BAF8CDC4004}" type="presParOf" srcId="{005035B1-6BCA-4A1B-B854-2472611E4BFE}" destId="{90B945E4-ADEE-4907-B912-2E78F29EC89D}" srcOrd="1" destOrd="0" presId="urn:microsoft.com/office/officeart/2005/8/layout/pyramid1"/>
    <dgm:cxn modelId="{FD3897D4-569D-4D72-B7EA-4C97E24EB80A}" type="presParOf" srcId="{5BA97C81-8A5B-4FFC-8FAA-AB5FBA44BBAC}" destId="{DF86C42D-5E32-4A8A-B2D8-633DA8F72518}" srcOrd="1" destOrd="0" presId="urn:microsoft.com/office/officeart/2005/8/layout/pyramid1"/>
    <dgm:cxn modelId="{0E07CA7B-3914-4FEB-8AE1-BCA4A95E3E25}" type="presParOf" srcId="{DF86C42D-5E32-4A8A-B2D8-633DA8F72518}" destId="{9A4A1681-851F-4A1F-812C-5746DDFE3133}" srcOrd="0" destOrd="0" presId="urn:microsoft.com/office/officeart/2005/8/layout/pyramid1"/>
    <dgm:cxn modelId="{7F8A9FA8-274C-4A77-942B-52CAD20EF742}" type="presParOf" srcId="{DF86C42D-5E32-4A8A-B2D8-633DA8F72518}" destId="{31358C4D-A296-4609-99EF-71694231DF8C}" srcOrd="1" destOrd="0" presId="urn:microsoft.com/office/officeart/2005/8/layout/pyramid1"/>
    <dgm:cxn modelId="{BF5D3689-D72E-4AC2-A995-186273EEC0D5}" type="presParOf" srcId="{5BA97C81-8A5B-4FFC-8FAA-AB5FBA44BBAC}" destId="{7DCBE594-7B83-416F-A548-33F9D4CB3A84}" srcOrd="2" destOrd="0" presId="urn:microsoft.com/office/officeart/2005/8/layout/pyramid1"/>
    <dgm:cxn modelId="{AFD29A6E-5729-4198-95CD-DF3E5AFA9CFB}" type="presParOf" srcId="{7DCBE594-7B83-416F-A548-33F9D4CB3A84}" destId="{1001D812-3780-4062-926B-39F5F3E5AF62}" srcOrd="0" destOrd="0" presId="urn:microsoft.com/office/officeart/2005/8/layout/pyramid1"/>
    <dgm:cxn modelId="{2991FD1C-3524-40B9-B7BB-D09990C7B75B}" type="presParOf" srcId="{7DCBE594-7B83-416F-A548-33F9D4CB3A84}" destId="{ACE6F181-B13B-4642-998E-225614F067E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9F5D9-55B6-4552-B32A-F9F511ABE3AB}">
      <dsp:nvSpPr>
        <dsp:cNvPr id="0" name=""/>
        <dsp:cNvSpPr/>
      </dsp:nvSpPr>
      <dsp:spPr>
        <a:xfrm>
          <a:off x="0" y="69056"/>
          <a:ext cx="5111749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Je kunt uitleggen wat er wordt bedoeld met beleving in relatie tot de vrijetijdssector</a:t>
          </a:r>
          <a:endParaRPr lang="en-US" sz="2500" kern="1200"/>
        </a:p>
      </dsp:txBody>
      <dsp:txXfrm>
        <a:off x="67110" y="136166"/>
        <a:ext cx="4977529" cy="1240530"/>
      </dsp:txXfrm>
    </dsp:sp>
    <dsp:sp modelId="{ADCC42E3-A1F0-4AF6-8069-6C9D57BA5657}">
      <dsp:nvSpPr>
        <dsp:cNvPr id="0" name=""/>
        <dsp:cNvSpPr/>
      </dsp:nvSpPr>
      <dsp:spPr>
        <a:xfrm>
          <a:off x="0" y="1515806"/>
          <a:ext cx="5111749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Je kunt uitleggen hoe een beleving tot stand komt aan de hand van het interactive experience model</a:t>
          </a:r>
          <a:endParaRPr lang="en-US" sz="2500" kern="1200"/>
        </a:p>
      </dsp:txBody>
      <dsp:txXfrm>
        <a:off x="67110" y="1582916"/>
        <a:ext cx="4977529" cy="1240530"/>
      </dsp:txXfrm>
    </dsp:sp>
    <dsp:sp modelId="{62AF55D1-A36A-4640-99BD-B1BF716660D8}">
      <dsp:nvSpPr>
        <dsp:cNvPr id="0" name=""/>
        <dsp:cNvSpPr/>
      </dsp:nvSpPr>
      <dsp:spPr>
        <a:xfrm>
          <a:off x="0" y="2962556"/>
          <a:ext cx="5111749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Je kunt belevingen in de VT-sector analyseren op basis van de belevenisbouwstenen</a:t>
          </a:r>
          <a:endParaRPr lang="en-US" sz="2500" kern="1200"/>
        </a:p>
      </dsp:txBody>
      <dsp:txXfrm>
        <a:off x="67110" y="3029666"/>
        <a:ext cx="4977529" cy="1240530"/>
      </dsp:txXfrm>
    </dsp:sp>
    <dsp:sp modelId="{3A9EE56E-0BBF-4D0C-8631-27507DAA6A42}">
      <dsp:nvSpPr>
        <dsp:cNvPr id="0" name=""/>
        <dsp:cNvSpPr/>
      </dsp:nvSpPr>
      <dsp:spPr>
        <a:xfrm>
          <a:off x="0" y="4409306"/>
          <a:ext cx="5111749" cy="13747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/>
            <a:t>Je kunt suggesties doen voor verbetering van de beleving op basis van de belevenisbouwstenen</a:t>
          </a:r>
          <a:endParaRPr lang="en-US" sz="2500" kern="1200"/>
        </a:p>
      </dsp:txBody>
      <dsp:txXfrm>
        <a:off x="67110" y="4476416"/>
        <a:ext cx="4977529" cy="1240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3FECDC-50FC-4812-A491-A76E165AB8DD}">
      <dsp:nvSpPr>
        <dsp:cNvPr id="0" name=""/>
        <dsp:cNvSpPr/>
      </dsp:nvSpPr>
      <dsp:spPr>
        <a:xfrm>
          <a:off x="2667529" y="0"/>
          <a:ext cx="2667529" cy="1643062"/>
        </a:xfrm>
        <a:prstGeom prst="trapezoid">
          <a:avLst>
            <a:gd name="adj" fmla="val 8117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Pure </a:t>
          </a:r>
          <a:r>
            <a:rPr lang="nl-NL" sz="2000" kern="1200" dirty="0" err="1"/>
            <a:t>leisure</a:t>
          </a:r>
          <a:endParaRPr lang="nl-NL" sz="2400" kern="1200" dirty="0"/>
        </a:p>
      </dsp:txBody>
      <dsp:txXfrm>
        <a:off x="2667529" y="0"/>
        <a:ext cx="2667529" cy="1643062"/>
      </dsp:txXfrm>
    </dsp:sp>
    <dsp:sp modelId="{9A4A1681-851F-4A1F-812C-5746DDFE3133}">
      <dsp:nvSpPr>
        <dsp:cNvPr id="0" name=""/>
        <dsp:cNvSpPr/>
      </dsp:nvSpPr>
      <dsp:spPr>
        <a:xfrm>
          <a:off x="1333764" y="1643062"/>
          <a:ext cx="5335058" cy="1643062"/>
        </a:xfrm>
        <a:prstGeom prst="trapezoid">
          <a:avLst>
            <a:gd name="adj" fmla="val 8117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Vrijetijdsactiviteiten</a:t>
          </a:r>
          <a:endParaRPr lang="nl-NL" sz="3200" kern="1200" dirty="0"/>
        </a:p>
      </dsp:txBody>
      <dsp:txXfrm>
        <a:off x="2267399" y="1643062"/>
        <a:ext cx="3467787" cy="1643062"/>
      </dsp:txXfrm>
    </dsp:sp>
    <dsp:sp modelId="{1001D812-3780-4062-926B-39F5F3E5AF62}">
      <dsp:nvSpPr>
        <dsp:cNvPr id="0" name=""/>
        <dsp:cNvSpPr/>
      </dsp:nvSpPr>
      <dsp:spPr>
        <a:xfrm>
          <a:off x="0" y="3286125"/>
          <a:ext cx="8002587" cy="1643062"/>
        </a:xfrm>
        <a:prstGeom prst="trapezoid">
          <a:avLst>
            <a:gd name="adj" fmla="val 8117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dirty="0"/>
            <a:t>Niet-werkactiviteiten</a:t>
          </a:r>
        </a:p>
      </dsp:txBody>
      <dsp:txXfrm>
        <a:off x="1400452" y="3286125"/>
        <a:ext cx="5201681" cy="1643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235395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/>
              <a:t>VT P4 les 4 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1752600"/>
          </a:xfrm>
        </p:spPr>
        <p:txBody>
          <a:bodyPr>
            <a:normAutofit/>
          </a:bodyPr>
          <a:lstStyle/>
          <a:p>
            <a:r>
              <a:rPr lang="nl-NL" sz="2400" dirty="0"/>
              <a:t>Belevenis, </a:t>
            </a:r>
            <a:r>
              <a:rPr lang="nl-NL" sz="2400" dirty="0" err="1"/>
              <a:t>interactive</a:t>
            </a:r>
            <a:r>
              <a:rPr lang="nl-NL" sz="2400" dirty="0"/>
              <a:t> </a:t>
            </a:r>
            <a:r>
              <a:rPr lang="nl-NL" sz="2400" dirty="0" err="1"/>
              <a:t>experience</a:t>
            </a:r>
            <a:r>
              <a:rPr lang="nl-NL" sz="2400" dirty="0"/>
              <a:t> model &amp; belevenisbouwstenen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4219DE8-FAB1-4CDB-84AC-015B8C3A2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1088"/>
            <a:ext cx="9144000" cy="195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Belevenisbouwstenen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00808"/>
            <a:ext cx="7574201" cy="4090597"/>
          </a:xfrm>
        </p:spPr>
      </p:pic>
    </p:spTree>
    <p:extLst>
      <p:ext uri="{BB962C8B-B14F-4D97-AF65-F5344CB8AC3E}">
        <p14:creationId xmlns:p14="http://schemas.microsoft.com/office/powerpoint/2010/main" val="619853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C0CDFA-125E-4E71-82D3-537B9992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Bouwstenen + uitleg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5AD3F5-0EBB-4911-B33E-01B35696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Communicatie:</a:t>
            </a:r>
          </a:p>
          <a:p>
            <a:pPr marL="0" indent="0">
              <a:buNone/>
            </a:pPr>
            <a:r>
              <a:rPr lang="nl-NL" sz="1600" dirty="0"/>
              <a:t>waarmee communiceren ze met de doelgroep, en hoe ziet dat eruit?</a:t>
            </a:r>
          </a:p>
          <a:p>
            <a:r>
              <a:rPr lang="nl-NL" dirty="0"/>
              <a:t>Fysieke omgeving</a:t>
            </a:r>
          </a:p>
          <a:p>
            <a:pPr marL="0" indent="0">
              <a:buNone/>
            </a:pPr>
            <a:r>
              <a:rPr lang="nl-NL" sz="1800" dirty="0"/>
              <a:t>Hoe ziet het eruit voor de bezoeker(s)?</a:t>
            </a:r>
          </a:p>
          <a:p>
            <a:r>
              <a:rPr lang="nl-NL" dirty="0"/>
              <a:t>Netwerk</a:t>
            </a:r>
          </a:p>
          <a:p>
            <a:pPr marL="0" indent="0">
              <a:buNone/>
            </a:pPr>
            <a:r>
              <a:rPr lang="nl-NL" sz="1800" dirty="0"/>
              <a:t>Welke bedrijven zitten in het netwerk van dit bedrijf?</a:t>
            </a:r>
          </a:p>
          <a:p>
            <a:r>
              <a:rPr lang="nl-NL" dirty="0"/>
              <a:t>Personeel</a:t>
            </a:r>
          </a:p>
          <a:p>
            <a:pPr marL="0" indent="0">
              <a:buNone/>
            </a:pPr>
            <a:r>
              <a:rPr lang="nl-NL" sz="1800" dirty="0"/>
              <a:t>Wat voor mensen werken er? Wat stralen ze uit?</a:t>
            </a:r>
          </a:p>
          <a:p>
            <a:r>
              <a:rPr lang="nl-NL" dirty="0"/>
              <a:t>Producten en verpakkingen</a:t>
            </a:r>
          </a:p>
          <a:p>
            <a:pPr marL="0" indent="0">
              <a:buNone/>
            </a:pPr>
            <a:r>
              <a:rPr lang="nl-NL" sz="1800" dirty="0"/>
              <a:t>Wat verkopen/verhuren ze? </a:t>
            </a:r>
          </a:p>
          <a:p>
            <a:r>
              <a:rPr lang="nl-NL" dirty="0"/>
              <a:t>Identiteit</a:t>
            </a:r>
          </a:p>
          <a:p>
            <a:pPr marL="0" indent="0">
              <a:buNone/>
            </a:pPr>
            <a:r>
              <a:rPr lang="nl-NL" sz="1800" dirty="0"/>
              <a:t>Waar staan ze voor? Wat is hun DNA?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9011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Hall of Fame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r>
              <a:rPr lang="nl-NL" sz="1800" dirty="0"/>
              <a:t>Omschrijf alle 6 de belevenisbouwstenen zoals je die kan zien bij Hall of Fame. Gebruik per bouwsteen een voorbeeld.</a:t>
            </a:r>
          </a:p>
          <a:p>
            <a:r>
              <a:rPr lang="nl-NL" sz="1800" dirty="0"/>
              <a:t>Geef per belevenisbouwsteen een verbetering van de beleving. (neem dit mee in jullie ontwerp)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7089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Lesopzet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Leerdoelen</a:t>
            </a:r>
          </a:p>
          <a:p>
            <a:r>
              <a:rPr lang="nl-NL" dirty="0"/>
              <a:t>Herhaling vorige lessen</a:t>
            </a:r>
          </a:p>
          <a:p>
            <a:r>
              <a:rPr lang="nl-NL" dirty="0"/>
              <a:t>Uitleg theorie: beleving, </a:t>
            </a:r>
            <a:r>
              <a:rPr lang="nl-NL" dirty="0" err="1"/>
              <a:t>interactive</a:t>
            </a:r>
            <a:r>
              <a:rPr lang="nl-NL" dirty="0"/>
              <a:t> </a:t>
            </a:r>
            <a:r>
              <a:rPr lang="nl-NL" dirty="0" err="1"/>
              <a:t>experience</a:t>
            </a:r>
            <a:r>
              <a:rPr lang="nl-NL" dirty="0"/>
              <a:t> model, belevenisbouwstenen</a:t>
            </a:r>
          </a:p>
          <a:p>
            <a:r>
              <a:rPr lang="nl-NL" dirty="0"/>
              <a:t>Opdracht (Hall of Fame)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/>
          <a:p>
            <a:r>
              <a:rPr lang="nl-NL" dirty="0"/>
              <a:t>Leerdoelen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5B955D5-DA95-411F-8030-CC1C58D2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49448CF-60C6-481A-AEF6-912B13BBE5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050543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512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sz="3200" b="1" dirty="0"/>
              <a:t>Wat is belang van vrije tijd in de stad?</a:t>
            </a:r>
          </a:p>
          <a:p>
            <a:pPr marL="0" indent="0">
              <a:buNone/>
            </a:pPr>
            <a:endParaRPr lang="nl-NL" dirty="0"/>
          </a:p>
          <a:p>
            <a:pPr lvl="0"/>
            <a:r>
              <a:rPr lang="nl-NL" b="1" dirty="0"/>
              <a:t>Gezondheid:</a:t>
            </a:r>
            <a:r>
              <a:rPr lang="nl-NL" dirty="0"/>
              <a:t> bewegen en ontspanning</a:t>
            </a:r>
          </a:p>
          <a:p>
            <a:pPr lvl="0"/>
            <a:r>
              <a:rPr lang="nl-NL" b="1" dirty="0"/>
              <a:t>Sociale veiligheid en cohesie: </a:t>
            </a:r>
            <a:r>
              <a:rPr lang="nl-NL" dirty="0"/>
              <a:t>ontmoeten andere mensen &amp; verbinding met de stad</a:t>
            </a:r>
          </a:p>
          <a:p>
            <a:pPr lvl="0"/>
            <a:r>
              <a:rPr lang="nl-NL" b="1" dirty="0"/>
              <a:t>Economisch:</a:t>
            </a:r>
            <a:r>
              <a:rPr lang="nl-NL" dirty="0"/>
              <a:t> inkomsten stad &amp; werkgelegenheid</a:t>
            </a:r>
          </a:p>
          <a:p>
            <a:pPr lvl="0"/>
            <a:r>
              <a:rPr lang="nl-NL" b="1" dirty="0"/>
              <a:t>Behoud </a:t>
            </a:r>
            <a:r>
              <a:rPr lang="nl-NL" dirty="0"/>
              <a:t>natuur en cult. erfgoed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557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sz="3600" dirty="0"/>
              <a:t>Welke drie elementen hebben invloed op onze vrijetijdsbesteding?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Maatschappij</a:t>
            </a:r>
          </a:p>
          <a:p>
            <a:pPr>
              <a:buFontTx/>
              <a:buChar char="-"/>
            </a:pPr>
            <a:r>
              <a:rPr lang="nl-NL" dirty="0"/>
              <a:t>Sociale structuur</a:t>
            </a:r>
          </a:p>
          <a:p>
            <a:pPr>
              <a:buFontTx/>
              <a:buChar char="-"/>
            </a:pPr>
            <a:r>
              <a:rPr lang="nl-NL" dirty="0"/>
              <a:t>Sociale cultuur</a:t>
            </a:r>
          </a:p>
        </p:txBody>
      </p:sp>
    </p:spTree>
    <p:extLst>
      <p:ext uri="{BB962C8B-B14F-4D97-AF65-F5344CB8AC3E}">
        <p14:creationId xmlns:p14="http://schemas.microsoft.com/office/powerpoint/2010/main" val="170615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 vorige les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684213" y="1196975"/>
          <a:ext cx="8002587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ijl-rechts 5"/>
          <p:cNvSpPr/>
          <p:nvPr/>
        </p:nvSpPr>
        <p:spPr>
          <a:xfrm rot="18589943">
            <a:off x="158597" y="3072104"/>
            <a:ext cx="40324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Pijl-rechts 6"/>
          <p:cNvSpPr/>
          <p:nvPr/>
        </p:nvSpPr>
        <p:spPr>
          <a:xfrm rot="13821658">
            <a:off x="5128879" y="3034753"/>
            <a:ext cx="40324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 rot="18686699">
            <a:off x="449907" y="2170267"/>
            <a:ext cx="38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Mate van keuzevrijheid</a:t>
            </a:r>
          </a:p>
        </p:txBody>
      </p:sp>
      <p:sp>
        <p:nvSpPr>
          <p:cNvPr id="9" name="Tekstvak 8"/>
          <p:cNvSpPr txBox="1"/>
          <p:nvPr/>
        </p:nvSpPr>
        <p:spPr>
          <a:xfrm rot="2961744">
            <a:off x="5980513" y="3228379"/>
            <a:ext cx="3898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Mate van intrinsieke motivatie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2843808" y="6120169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Figuur: Piramide van vrijetijdservaringen</a:t>
            </a:r>
          </a:p>
        </p:txBody>
      </p:sp>
      <p:sp>
        <p:nvSpPr>
          <p:cNvPr id="11" name="Pijl-rechts 10"/>
          <p:cNvSpPr/>
          <p:nvPr/>
        </p:nvSpPr>
        <p:spPr>
          <a:xfrm rot="2096822">
            <a:off x="1771544" y="275371"/>
            <a:ext cx="2952328" cy="16561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ln w="22225">
                  <a:noFill/>
                  <a:prstDash val="solid"/>
                </a:ln>
                <a:solidFill>
                  <a:schemeClr val="tx1"/>
                </a:solidFill>
              </a:rPr>
              <a:t>Volledige keuzevrijheid</a:t>
            </a:r>
          </a:p>
        </p:txBody>
      </p:sp>
    </p:spTree>
    <p:extLst>
      <p:ext uri="{BB962C8B-B14F-4D97-AF65-F5344CB8AC3E}">
        <p14:creationId xmlns:p14="http://schemas.microsoft.com/office/powerpoint/2010/main" val="259899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beleving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3600" dirty="0"/>
              <a:t>Wat is volgens jullie beleving?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Definitie</a:t>
            </a:r>
          </a:p>
          <a:p>
            <a:pPr marL="0" indent="0">
              <a:buNone/>
            </a:pPr>
            <a:r>
              <a:rPr lang="nl-NL" dirty="0"/>
              <a:t>Een beleving is een unieke gebeurtenis waarbij de consument op een dusdanige manier (actief) betrokken is dat hij een blijvende indruk opdoet. De gebeurtenis is memorabel en zeer persoonlijk.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745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Interactive </a:t>
            </a:r>
            <a:r>
              <a:rPr lang="nl-NL" dirty="0" err="1"/>
              <a:t>experience</a:t>
            </a:r>
            <a:r>
              <a:rPr lang="nl-NL" dirty="0"/>
              <a:t> model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4"/>
            <a:ext cx="8642658" cy="4861495"/>
          </a:xfrm>
        </p:spPr>
      </p:pic>
      <p:sp>
        <p:nvSpPr>
          <p:cNvPr id="6" name="Pijl-rechts 5"/>
          <p:cNvSpPr/>
          <p:nvPr/>
        </p:nvSpPr>
        <p:spPr>
          <a:xfrm>
            <a:off x="971600" y="4437112"/>
            <a:ext cx="2952328" cy="165618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>
                <a:ln w="22225">
                  <a:noFill/>
                  <a:prstDash val="solid"/>
                </a:ln>
                <a:solidFill>
                  <a:schemeClr val="tx1"/>
                </a:solidFill>
              </a:rPr>
              <a:t>Invloed (creativiteit)</a:t>
            </a:r>
          </a:p>
        </p:txBody>
      </p:sp>
    </p:spTree>
    <p:extLst>
      <p:ext uri="{BB962C8B-B14F-4D97-AF65-F5344CB8AC3E}">
        <p14:creationId xmlns:p14="http://schemas.microsoft.com/office/powerpoint/2010/main" val="42465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F7A403-A5C6-4D34-8A55-CC922803B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16" y="10142"/>
            <a:ext cx="7772400" cy="1470025"/>
          </a:xfrm>
        </p:spPr>
        <p:txBody>
          <a:bodyPr/>
          <a:lstStyle/>
          <a:p>
            <a:r>
              <a:rPr lang="nl-NL" dirty="0"/>
              <a:t>Dus: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B7D9FF9-5E00-4640-8F08-A05685064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51443"/>
            <a:ext cx="9144000" cy="195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5499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10fa3663926a742561c6a0f1c4bb51c9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bc0f9b4b551794d3ec9261760b27c98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8B5AB2-7D85-4910-8BE2-5E88ABC6610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AE84427-3ADC-40C2-9B43-5BEEF5DF4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25B8EB-A770-4ED2-9D16-9108FB6479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339</Words>
  <Application>Microsoft Office PowerPoint</Application>
  <PresentationFormat>Diavoorstelling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VT P4 les 4 </vt:lpstr>
      <vt:lpstr>Lesopzet</vt:lpstr>
      <vt:lpstr>Leerdoelen</vt:lpstr>
      <vt:lpstr>Herhaling vorige les</vt:lpstr>
      <vt:lpstr>Herhaling vorige les</vt:lpstr>
      <vt:lpstr>Herhaling vorige les</vt:lpstr>
      <vt:lpstr>Wat is beleving</vt:lpstr>
      <vt:lpstr>Interactive experience model</vt:lpstr>
      <vt:lpstr>Dus:</vt:lpstr>
      <vt:lpstr>Belevenisbouwstenen</vt:lpstr>
      <vt:lpstr>Bouwstenen + uitleg</vt:lpstr>
      <vt:lpstr>Opdracht Hall of Fame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20</cp:revision>
  <dcterms:created xsi:type="dcterms:W3CDTF">2013-11-15T15:05:42Z</dcterms:created>
  <dcterms:modified xsi:type="dcterms:W3CDTF">2021-06-08T08:28:51Z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